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4"/>
  </p:notesMasterIdLst>
  <p:sldIdLst>
    <p:sldId id="256" r:id="rId3"/>
    <p:sldId id="286" r:id="rId4"/>
    <p:sldId id="258" r:id="rId5"/>
    <p:sldId id="288" r:id="rId6"/>
    <p:sldId id="28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5143500" type="screen16x9"/>
  <p:notesSz cx="6858000" cy="9144000"/>
  <p:embeddedFontLst>
    <p:embeddedFont>
      <p:font typeface="Amatic SC" pitchFamily="2" charset="-79"/>
      <p:regular r:id="rId35"/>
      <p:bold r:id="rId36"/>
    </p:embeddedFont>
    <p:embeddedFont>
      <p:font typeface="Inconsolata" pitchFamily="49" charset="77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Light" panose="02000000000000000000" pitchFamily="2" charset="0"/>
      <p:regular r:id="rId43"/>
      <p:bold r:id="rId44"/>
      <p:italic r:id="rId45"/>
      <p:boldItalic r:id="rId46"/>
    </p:embeddedFont>
    <p:embeddedFont>
      <p:font typeface="Roboto Medium" panose="02000000000000000000" pitchFamily="2" charset="0"/>
      <p:regular r:id="rId47"/>
      <p:bold r:id="rId48"/>
      <p:italic r:id="rId49"/>
      <p:boldItalic r:id="rId50"/>
    </p:embeddedFont>
    <p:embeddedFont>
      <p:font typeface="Roboto Thin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02FC4-FA9F-4AD4-BD15-92607120033C}">
  <a:tblStyle styleId="{03A02FC4-FA9F-4AD4-BD15-9260712003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4694"/>
  </p:normalViewPr>
  <p:slideViewPr>
    <p:cSldViewPr snapToGrid="0">
      <p:cViewPr varScale="1">
        <p:scale>
          <a:sx n="226" d="100"/>
          <a:sy n="226" d="100"/>
        </p:scale>
        <p:origin x="344" y="19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62b685b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62b685b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06a798ae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g406a798ae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06a798aef_2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406a798ae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06a798aef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g406a798ae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406a798aef_2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406a798aef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6a798aef_2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g406a798ae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406a798aef_2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406a798ae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406a798aef_2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shutterstock_81648802</a:t>
            </a:r>
            <a:endParaRPr/>
          </a:p>
        </p:txBody>
      </p:sp>
      <p:sp>
        <p:nvSpPr>
          <p:cNvPr id="1266" name="Google Shape;1266;g406a798aef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4c8b0ce4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4c8b0ce4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this diagram and it doesn’t violate copyright laws.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646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06a798aef_2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g406a798aef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406a798aef_2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g406a798aef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406a798aef_2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g406a798aef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06a798aef_2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shutterstock_404793301</a:t>
            </a:r>
            <a:endParaRPr/>
          </a:p>
        </p:txBody>
      </p:sp>
      <p:sp>
        <p:nvSpPr>
          <p:cNvPr id="1369" name="Google Shape;1369;g406a798ae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c8b0ce458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from: </a:t>
            </a:r>
            <a:r>
              <a:rPr lang="en"/>
              <a:t>shutterstock_525077839</a:t>
            </a:r>
            <a:endParaRPr/>
          </a:p>
        </p:txBody>
      </p:sp>
      <p:sp>
        <p:nvSpPr>
          <p:cNvPr id="1385" name="Google Shape;1385;g4c8b0ce45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4c8b0ce458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shutterstock_1255208941</a:t>
            </a:r>
            <a:endParaRPr/>
          </a:p>
        </p:txBody>
      </p:sp>
      <p:sp>
        <p:nvSpPr>
          <p:cNvPr id="1401" name="Google Shape;1401;g4c8b0ce45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06a798aef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g406a798ae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406a798aef_2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406a798aef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406a798aef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g406a798ae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06a798aef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48" name="Google Shape;1048;g406a798aef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406a798aef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406a798aef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c85ea18e0_0_20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4c85ea18e0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a798aef_2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406a798aef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06a798aef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406a798aef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c85ea18e0_0_2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g4c85ea18e0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motto/public-api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issue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project-board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pencil.evolus.vn/Default.html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8.1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Collaboration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(6:45 – 6:</a:t>
            </a:r>
            <a:endParaRPr dirty="0"/>
          </a:p>
        </p:txBody>
      </p:sp>
      <p:sp>
        <p:nvSpPr>
          <p:cNvPr id="1131" name="Google Shape;1131;p75"/>
          <p:cNvSpPr/>
          <p:nvPr/>
        </p:nvSpPr>
        <p:spPr>
          <a:xfrm>
            <a:off x="901700" y="886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75"/>
          <p:cNvSpPr txBox="1">
            <a:spLocks noGrp="1"/>
          </p:cNvSpPr>
          <p:nvPr>
            <p:ph type="subTitle" idx="1"/>
          </p:nvPr>
        </p:nvSpPr>
        <p:spPr>
          <a:xfrm>
            <a:off x="-12300" y="889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two APIs.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889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5"/>
          <p:cNvSpPr/>
          <p:nvPr/>
        </p:nvSpPr>
        <p:spPr>
          <a:xfrm>
            <a:off x="901700" y="1236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75"/>
          <p:cNvSpPr txBox="1">
            <a:spLocks noGrp="1"/>
          </p:cNvSpPr>
          <p:nvPr>
            <p:ph type="subTitle" idx="2"/>
          </p:nvPr>
        </p:nvSpPr>
        <p:spPr>
          <a:xfrm>
            <a:off x="-12300" y="1239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AJAX to pull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239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5"/>
          <p:cNvSpPr/>
          <p:nvPr/>
        </p:nvSpPr>
        <p:spPr>
          <a:xfrm>
            <a:off x="901700" y="1588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3"/>
          </p:nvPr>
        </p:nvSpPr>
        <p:spPr>
          <a:xfrm>
            <a:off x="-12300" y="1591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one new library or technology that we haven’t discussed.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9" name="Google Shape;1139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1591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5"/>
          <p:cNvSpPr/>
          <p:nvPr/>
        </p:nvSpPr>
        <p:spPr>
          <a:xfrm>
            <a:off x="901700" y="1938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"/>
          </p:nvPr>
        </p:nvSpPr>
        <p:spPr>
          <a:xfrm>
            <a:off x="-12300" y="1941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 a polished front end/UI 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941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5"/>
          <p:cNvSpPr/>
          <p:nvPr/>
        </p:nvSpPr>
        <p:spPr>
          <a:xfrm>
            <a:off x="901700" y="2290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75"/>
          <p:cNvSpPr txBox="1">
            <a:spLocks noGrp="1"/>
          </p:cNvSpPr>
          <p:nvPr>
            <p:ph type="subTitle" idx="5"/>
          </p:nvPr>
        </p:nvSpPr>
        <p:spPr>
          <a:xfrm>
            <a:off x="-12300" y="2293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Meet good quality coding standards (indentation, scoping, naming, etc.).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293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5"/>
          <p:cNvSpPr/>
          <p:nvPr/>
        </p:nvSpPr>
        <p:spPr>
          <a:xfrm>
            <a:off x="901700" y="2640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75"/>
          <p:cNvSpPr txBox="1">
            <a:spLocks noGrp="1"/>
          </p:cNvSpPr>
          <p:nvPr>
            <p:ph type="subTitle" idx="6"/>
          </p:nvPr>
        </p:nvSpPr>
        <p:spPr>
          <a:xfrm>
            <a:off x="-12300" y="2643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 NOT use alerts, confirms, or prompts (look into 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modals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2643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5"/>
          <p:cNvSpPr/>
          <p:nvPr/>
        </p:nvSpPr>
        <p:spPr>
          <a:xfrm>
            <a:off x="901700" y="2992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75"/>
          <p:cNvSpPr txBox="1">
            <a:spLocks noGrp="1"/>
          </p:cNvSpPr>
          <p:nvPr>
            <p:ph type="subTitle" idx="7"/>
          </p:nvPr>
        </p:nvSpPr>
        <p:spPr>
          <a:xfrm>
            <a:off x="-12300" y="2995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Incorporate some sort of repeating element (table, columns, etc.).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995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5"/>
          <p:cNvSpPr/>
          <p:nvPr/>
        </p:nvSpPr>
        <p:spPr>
          <a:xfrm>
            <a:off x="901700" y="3342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75"/>
          <p:cNvSpPr txBox="1">
            <a:spLocks noGrp="1"/>
          </p:cNvSpPr>
          <p:nvPr>
            <p:ph type="subTitle" idx="8"/>
          </p:nvPr>
        </p:nvSpPr>
        <p:spPr>
          <a:xfrm>
            <a:off x="-12300" y="3345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Bootstrap or an alternative CSS framework.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4" name="Google Shape;1154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3345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5"/>
          <p:cNvSpPr/>
          <p:nvPr/>
        </p:nvSpPr>
        <p:spPr>
          <a:xfrm>
            <a:off x="901700" y="3694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75"/>
          <p:cNvSpPr txBox="1">
            <a:spLocks noGrp="1"/>
          </p:cNvSpPr>
          <p:nvPr>
            <p:ph type="subTitle" idx="9"/>
          </p:nvPr>
        </p:nvSpPr>
        <p:spPr>
          <a:xfrm>
            <a:off x="-12300" y="3697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Deploy your site to GitHub Pages.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7" name="Google Shape;1157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3697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5"/>
          <p:cNvSpPr/>
          <p:nvPr/>
        </p:nvSpPr>
        <p:spPr>
          <a:xfrm>
            <a:off x="901700" y="4044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75"/>
          <p:cNvSpPr txBox="1">
            <a:spLocks noGrp="1"/>
          </p:cNvSpPr>
          <p:nvPr>
            <p:ph type="subTitle" idx="13"/>
          </p:nvPr>
        </p:nvSpPr>
        <p:spPr>
          <a:xfrm>
            <a:off x="-12300" y="4047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user input validation.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0" name="Google Shape;1160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4047375"/>
            <a:ext cx="402637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  <p:sp>
        <p:nvSpPr>
          <p:cNvPr id="1166" name="Google Shape;116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6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6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Utilize Firebase for persistent data storage.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6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6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Make your site mobile responsive.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76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an alternative CSS framework such as Materialize.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6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81" name="Google Shape;1181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will be responsible for preparing a formal, 10-minute presentation that covers the following: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7"/>
          <p:cNvSpPr/>
          <p:nvPr/>
        </p:nvSpPr>
        <p:spPr>
          <a:xfrm>
            <a:off x="1003925" y="3796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77"/>
          <p:cNvSpPr txBox="1">
            <a:spLocks noGrp="1"/>
          </p:cNvSpPr>
          <p:nvPr>
            <p:ph type="subTitle" idx="1"/>
          </p:nvPr>
        </p:nvSpPr>
        <p:spPr>
          <a:xfrm>
            <a:off x="-24600" y="37968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Treat the presentation seriously!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77"/>
          <p:cNvSpPr/>
          <p:nvPr/>
        </p:nvSpPr>
        <p:spPr>
          <a:xfrm>
            <a:off x="1003800" y="4234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7"/>
          <p:cNvSpPr txBox="1">
            <a:spLocks noGrp="1"/>
          </p:cNvSpPr>
          <p:nvPr>
            <p:ph type="subTitle" idx="2"/>
          </p:nvPr>
        </p:nvSpPr>
        <p:spPr>
          <a:xfrm>
            <a:off x="0" y="4235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Sometimes, talking intelligently about tech &gt; doing tech.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77"/>
          <p:cNvSpPr/>
          <p:nvPr/>
        </p:nvSpPr>
        <p:spPr>
          <a:xfrm>
            <a:off x="1003875" y="2920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7"/>
          <p:cNvSpPr txBox="1">
            <a:spLocks noGrp="1"/>
          </p:cNvSpPr>
          <p:nvPr>
            <p:ph type="subTitle" idx="3"/>
          </p:nvPr>
        </p:nvSpPr>
        <p:spPr>
          <a:xfrm>
            <a:off x="-150" y="2920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77"/>
          <p:cNvSpPr/>
          <p:nvPr/>
        </p:nvSpPr>
        <p:spPr>
          <a:xfrm>
            <a:off x="1003750" y="3358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7"/>
          <p:cNvSpPr txBox="1">
            <a:spLocks noGrp="1"/>
          </p:cNvSpPr>
          <p:nvPr>
            <p:ph type="subTitle" idx="4"/>
          </p:nvPr>
        </p:nvSpPr>
        <p:spPr>
          <a:xfrm>
            <a:off x="0" y="3358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77"/>
          <p:cNvSpPr/>
          <p:nvPr/>
        </p:nvSpPr>
        <p:spPr>
          <a:xfrm>
            <a:off x="1003900" y="2059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7"/>
          <p:cNvSpPr txBox="1">
            <a:spLocks noGrp="1"/>
          </p:cNvSpPr>
          <p:nvPr>
            <p:ph type="subTitle" idx="5"/>
          </p:nvPr>
        </p:nvSpPr>
        <p:spPr>
          <a:xfrm>
            <a:off x="-24725" y="20591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Your design process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77"/>
          <p:cNvSpPr/>
          <p:nvPr/>
        </p:nvSpPr>
        <p:spPr>
          <a:xfrm>
            <a:off x="1003775" y="2497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7"/>
          <p:cNvSpPr txBox="1">
            <a:spLocks noGrp="1"/>
          </p:cNvSpPr>
          <p:nvPr>
            <p:ph type="subTitle" idx="6"/>
          </p:nvPr>
        </p:nvSpPr>
        <p:spPr>
          <a:xfrm>
            <a:off x="0" y="2497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77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7"/>
          <p:cNvSpPr txBox="1">
            <a:spLocks noGrp="1"/>
          </p:cNvSpPr>
          <p:nvPr>
            <p:ph type="subTitle" idx="7"/>
          </p:nvPr>
        </p:nvSpPr>
        <p:spPr>
          <a:xfrm>
            <a:off x="0" y="1182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overall concept of your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77"/>
          <p:cNvSpPr/>
          <p:nvPr/>
        </p:nvSpPr>
        <p:spPr>
          <a:xfrm>
            <a:off x="1003775" y="1620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77"/>
          <p:cNvSpPr txBox="1">
            <a:spLocks noGrp="1"/>
          </p:cNvSpPr>
          <p:nvPr>
            <p:ph type="subTitle" idx="8"/>
          </p:nvPr>
        </p:nvSpPr>
        <p:spPr>
          <a:xfrm>
            <a:off x="0" y="1620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motivation for developing the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9" name="Google Shape;1199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61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3800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7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4238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1217" name="Google Shape;121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218" name="Google Shape;1218;p7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219" name="Google Shape;1219;p7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220" name="Google Shape;1220;p7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221" name="Google Shape;1221;p7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22" name="Google Shape;1222;p7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28" name="Google Shape;122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will receive awards in the following areas: </a:t>
            </a:r>
            <a:endParaRPr/>
          </a:p>
        </p:txBody>
      </p:sp>
      <p:sp>
        <p:nvSpPr>
          <p:cNvPr id="1229" name="Google Shape;1229;p8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Disruptive</a:t>
            </a:r>
            <a:endParaRPr/>
          </a:p>
        </p:txBody>
      </p:sp>
      <p:sp>
        <p:nvSpPr>
          <p:cNvPr id="1230" name="Google Shape;1230;p8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Socially Conscious</a:t>
            </a:r>
            <a:endParaRPr/>
          </a:p>
        </p:txBody>
      </p:sp>
      <p:sp>
        <p:nvSpPr>
          <p:cNvPr id="1231" name="Google Shape;1231;p8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UI/UX</a:t>
            </a:r>
            <a:endParaRPr/>
          </a:p>
        </p:txBody>
      </p:sp>
      <p:sp>
        <p:nvSpPr>
          <p:cNvPr id="1232" name="Google Shape;1232;p8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Hilarious</a:t>
            </a:r>
            <a:endParaRPr/>
          </a:p>
        </p:txBody>
      </p:sp>
      <p:sp>
        <p:nvSpPr>
          <p:cNvPr id="1233" name="Google Shape;1233;p80"/>
          <p:cNvSpPr txBox="1">
            <a:spLocks noGrp="1"/>
          </p:cNvSpPr>
          <p:nvPr>
            <p:ph type="subTitle" idx="7"/>
          </p:nvPr>
        </p:nvSpPr>
        <p:spPr>
          <a:xfrm>
            <a:off x="0" y="2135375"/>
            <a:ext cx="9119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Creative</a:t>
            </a:r>
            <a:endParaRPr/>
          </a:p>
        </p:txBody>
      </p:sp>
      <p:sp>
        <p:nvSpPr>
          <p:cNvPr id="1234" name="Google Shape;1234;p8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Use of Tech</a:t>
            </a:r>
            <a:endParaRPr/>
          </a:p>
        </p:txBody>
      </p:sp>
      <p:sp>
        <p:nvSpPr>
          <p:cNvPr id="1235" name="Google Shape;1235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Awe-Inspiring</a:t>
            </a:r>
            <a:endParaRPr/>
          </a:p>
        </p:txBody>
      </p:sp>
      <p:sp>
        <p:nvSpPr>
          <p:cNvPr id="1236" name="Google Shape;1236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Useful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47" name="Google Shape;124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APIs that do all of the following:</a:t>
            </a:r>
            <a:endParaRPr/>
          </a:p>
        </p:txBody>
      </p:sp>
      <p:sp>
        <p:nvSpPr>
          <p:cNvPr id="1248" name="Google Shape;1248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 cross-origin resource sharing (CORS)</a:t>
            </a:r>
            <a:endParaRPr sz="1800"/>
          </a:p>
        </p:txBody>
      </p:sp>
      <p:sp>
        <p:nvSpPr>
          <p:cNvPr id="1249" name="Google Shape;1249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 simple or no authentication</a:t>
            </a:r>
            <a:endParaRPr sz="1800"/>
          </a:p>
        </p:txBody>
      </p:sp>
      <p:sp>
        <p:nvSpPr>
          <p:cNvPr id="1250" name="Google Shape;1250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Return a JSON response</a:t>
            </a:r>
            <a:endParaRPr sz="1800"/>
          </a:p>
        </p:txBody>
      </p:sp>
      <p:sp>
        <p:nvSpPr>
          <p:cNvPr id="1251" name="Google Shape;1251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well documented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57" name="Google Shape;125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a collective list (updated daily!) of free APIs for use </a:t>
            </a:r>
            <a:br>
              <a:rPr lang="en" dirty="0"/>
            </a:br>
            <a:r>
              <a:rPr lang="en" dirty="0"/>
              <a:t>in software and web development here: </a:t>
            </a:r>
            <a:r>
              <a:rPr lang="en" u="sng" dirty="0">
                <a:solidFill>
                  <a:srgbClr val="0000FF"/>
                </a:solidFill>
                <a:hlinkClick r:id="rId3"/>
              </a:rPr>
              <a:t>public-apis</a:t>
            </a:r>
            <a:endParaRPr dirty="0">
              <a:solidFill>
                <a:srgbClr val="0000FF"/>
              </a:solidFill>
            </a:endParaRPr>
          </a:p>
        </p:txBody>
      </p:sp>
      <p:graphicFrame>
        <p:nvGraphicFramePr>
          <p:cNvPr id="1258" name="Google Shape;1258;p83"/>
          <p:cNvGraphicFramePr/>
          <p:nvPr/>
        </p:nvGraphicFramePr>
        <p:xfrm>
          <a:off x="522550" y="1477125"/>
          <a:ext cx="5519250" cy="3216325"/>
        </p:xfrm>
        <a:graphic>
          <a:graphicData uri="http://schemas.openxmlformats.org/drawingml/2006/table">
            <a:tbl>
              <a:tblPr>
                <a:noFill/>
                <a:tableStyleId>{03A02FC4-FA9F-4AD4-BD15-92607120033C}</a:tableStyleId>
              </a:tblPr>
              <a:tblGrid>
                <a:gridCol w="27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Spotify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Pinterest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Reddit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Tumblr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LinkedIn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OpenStreetMap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SoundCloud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Giphy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Wikipedia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BitCoinCharts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Flickr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Stack Exchange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592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Is Critical!</a:t>
            </a:r>
            <a:endParaRPr/>
          </a:p>
        </p:txBody>
      </p:sp>
      <p:sp>
        <p:nvSpPr>
          <p:cNvPr id="1270" name="Google Shape;1270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Steering a project with remote developers can be challenging.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using the following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1" name="Google Shape;127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6" name="Google Shape;1276;p86"/>
          <p:cNvGraphicFramePr/>
          <p:nvPr/>
        </p:nvGraphicFramePr>
        <p:xfrm>
          <a:off x="450700" y="1335950"/>
          <a:ext cx="8366950" cy="3457600"/>
        </p:xfrm>
        <a:graphic>
          <a:graphicData uri="http://schemas.openxmlformats.org/drawingml/2006/table">
            <a:tbl>
              <a:tblPr>
                <a:noFill/>
                <a:tableStyleId>{03A02FC4-FA9F-4AD4-BD15-92607120033C}</a:tableStyleId>
              </a:tblPr>
              <a:tblGrid>
                <a:gridCol w="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Branch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local branch, or alternative version of code. However, the "master" branch is still the active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the active branch to the alternative branch. Local code files and changes will be saved to this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7" name="Google Shape;1277;p86"/>
          <p:cNvSpPr/>
          <p:nvPr/>
        </p:nvSpPr>
        <p:spPr>
          <a:xfrm>
            <a:off x="2952675" y="2977900"/>
            <a:ext cx="942900" cy="6213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8" name="Google Shape;12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037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9" name="Google Shape;1279;p86"/>
          <p:cNvSpPr/>
          <p:nvPr/>
        </p:nvSpPr>
        <p:spPr>
          <a:xfrm>
            <a:off x="3037200" y="3128700"/>
            <a:ext cx="648300" cy="178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New Branch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0" name="Google Shape;1280;p86"/>
          <p:cNvGrpSpPr/>
          <p:nvPr/>
        </p:nvGrpSpPr>
        <p:grpSpPr>
          <a:xfrm>
            <a:off x="7575325" y="2991187"/>
            <a:ext cx="629227" cy="576775"/>
            <a:chOff x="6357363" y="2991175"/>
            <a:chExt cx="629227" cy="576775"/>
          </a:xfrm>
        </p:grpSpPr>
        <p:pic>
          <p:nvPicPr>
            <p:cNvPr id="1281" name="Google Shape;128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0424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2" name="Google Shape;1282;p86"/>
            <p:cNvSpPr/>
            <p:nvPr/>
          </p:nvSpPr>
          <p:spPr>
            <a:xfrm>
              <a:off x="6357363" y="3119738"/>
              <a:ext cx="478500" cy="1788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Master 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3" name="Google Shape;1283;p86"/>
          <p:cNvGrpSpPr/>
          <p:nvPr/>
        </p:nvGrpSpPr>
        <p:grpSpPr>
          <a:xfrm>
            <a:off x="6076875" y="2968925"/>
            <a:ext cx="942900" cy="621300"/>
            <a:chOff x="7219875" y="2968925"/>
            <a:chExt cx="942900" cy="621300"/>
          </a:xfrm>
        </p:grpSpPr>
        <p:sp>
          <p:nvSpPr>
            <p:cNvPr id="1284" name="Google Shape;1284;p86"/>
            <p:cNvSpPr/>
            <p:nvPr/>
          </p:nvSpPr>
          <p:spPr>
            <a:xfrm>
              <a:off x="7219875" y="2968925"/>
              <a:ext cx="942900" cy="6213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5" name="Google Shape;128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7236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6" name="Google Shape;1286;p86"/>
            <p:cNvSpPr/>
            <p:nvPr/>
          </p:nvSpPr>
          <p:spPr>
            <a:xfrm>
              <a:off x="7304400" y="3119725"/>
              <a:ext cx="648300" cy="1788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New Branch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7" name="Google Shape;128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Pull Requests </a:t>
            </a:r>
            <a:endParaRPr/>
          </a:p>
        </p:txBody>
      </p:sp>
      <p:sp>
        <p:nvSpPr>
          <p:cNvPr id="1288" name="Google Shape;128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 pull requests are a great way to “combine” code when multiple users are working on the same files. We’ll show you how to use this feature in the next class.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89" name="Google Shape;12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24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0" name="Google Shape;1290;p86"/>
          <p:cNvSpPr/>
          <p:nvPr/>
        </p:nvSpPr>
        <p:spPr>
          <a:xfrm rot="5400000" flipH="1">
            <a:off x="2383200" y="3544875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86"/>
          <p:cNvSpPr/>
          <p:nvPr/>
        </p:nvSpPr>
        <p:spPr>
          <a:xfrm>
            <a:off x="2022622" y="3128700"/>
            <a:ext cx="546300" cy="17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86"/>
          <p:cNvSpPr/>
          <p:nvPr/>
        </p:nvSpPr>
        <p:spPr>
          <a:xfrm rot="5400000" flipH="1">
            <a:off x="6650400" y="3535900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3" name="Google Shape;12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88" y="3001800"/>
            <a:ext cx="36576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6"/>
          <p:cNvSpPr txBox="1"/>
          <p:nvPr/>
        </p:nvSpPr>
        <p:spPr>
          <a:xfrm>
            <a:off x="5249750" y="3306613"/>
            <a:ext cx="912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Now Active</a:t>
            </a:r>
            <a:endParaRPr sz="10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86"/>
          <p:cNvSpPr txBox="1"/>
          <p:nvPr/>
        </p:nvSpPr>
        <p:spPr>
          <a:xfrm rot="-5400000">
            <a:off x="-387800" y="3695688"/>
            <a:ext cx="194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86"/>
          <p:cNvSpPr txBox="1"/>
          <p:nvPr/>
        </p:nvSpPr>
        <p:spPr>
          <a:xfrm rot="-5400000">
            <a:off x="188800" y="2362200"/>
            <a:ext cx="790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COMMAND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86"/>
          <p:cNvSpPr txBox="1"/>
          <p:nvPr/>
        </p:nvSpPr>
        <p:spPr>
          <a:xfrm rot="-5400000">
            <a:off x="125650" y="1640350"/>
            <a:ext cx="91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GitHub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8" name="Google Shape;1298;p86"/>
          <p:cNvGrpSpPr/>
          <p:nvPr/>
        </p:nvGrpSpPr>
        <p:grpSpPr>
          <a:xfrm>
            <a:off x="4948000" y="1470100"/>
            <a:ext cx="3745000" cy="626100"/>
            <a:chOff x="3877175" y="1518150"/>
            <a:chExt cx="3745000" cy="626100"/>
          </a:xfrm>
        </p:grpSpPr>
        <p:sp>
          <p:nvSpPr>
            <p:cNvPr id="1299" name="Google Shape;1299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0" name="Google Shape;130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1" name="Google Shape;1301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02" name="Google Shape;130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4" name="Google Shape;1304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6" name="Google Shape;1306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7" name="Google Shape;1307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8" name="Google Shape;130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9" name="Google Shape;1309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0" name="Google Shape;1310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1" name="Google Shape;131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2" name="Google Shape;1312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3" name="Google Shape;1313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4" name="Google Shape;131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5" name="Google Shape;1315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6" name="Google Shape;1316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7" name="Google Shape;131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8" name="Google Shape;1318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9" name="Google Shape;1319;p86"/>
          <p:cNvGrpSpPr/>
          <p:nvPr/>
        </p:nvGrpSpPr>
        <p:grpSpPr>
          <a:xfrm>
            <a:off x="917488" y="1518138"/>
            <a:ext cx="3745000" cy="626100"/>
            <a:chOff x="3877175" y="1518150"/>
            <a:chExt cx="3745000" cy="626100"/>
          </a:xfrm>
        </p:grpSpPr>
        <p:sp>
          <p:nvSpPr>
            <p:cNvPr id="1320" name="Google Shape;1320;p86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1" name="Google Shape;132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2" name="Google Shape;1322;p86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23" name="Google Shape;1323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86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5" name="Google Shape;1325;p86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6" name="Google Shape;132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7" name="Google Shape;1327;p86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8" name="Google Shape;1328;p86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9" name="Google Shape;132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0" name="Google Shape;1330;p86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1" name="Google Shape;1331;p86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2" name="Google Shape;133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3" name="Google Shape;1333;p86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4" name="Google Shape;1334;p86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5" name="Google Shape;133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6" name="Google Shape;1336;p86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86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8" name="Google Shape;133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39" name="Google Shape;1339;p86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0" name="Google Shape;1340;p86"/>
          <p:cNvGrpSpPr/>
          <p:nvPr/>
        </p:nvGrpSpPr>
        <p:grpSpPr>
          <a:xfrm>
            <a:off x="5373575" y="3483864"/>
            <a:ext cx="2503608" cy="1188238"/>
            <a:chOff x="5373575" y="3483864"/>
            <a:chExt cx="2503608" cy="1188238"/>
          </a:xfrm>
        </p:grpSpPr>
        <p:cxnSp>
          <p:nvCxnSpPr>
            <p:cNvPr id="1341" name="Google Shape;1341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2" name="Google Shape;1342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3" name="Google Shape;1343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45" name="Google Shape;1345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6" name="Google Shape;1346;p86"/>
          <p:cNvGrpSpPr/>
          <p:nvPr/>
        </p:nvGrpSpPr>
        <p:grpSpPr>
          <a:xfrm>
            <a:off x="1089737" y="3483864"/>
            <a:ext cx="2503608" cy="1188238"/>
            <a:chOff x="5373575" y="3483864"/>
            <a:chExt cx="2503608" cy="1188238"/>
          </a:xfrm>
        </p:grpSpPr>
        <p:cxnSp>
          <p:nvCxnSpPr>
            <p:cNvPr id="1347" name="Google Shape;1347;p86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48" name="Google Shape;1348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9" name="Google Shape;1349;p86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6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51" name="Google Shape;1351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7"/>
          <p:cNvSpPr txBox="1">
            <a:spLocks noGrp="1"/>
          </p:cNvSpPr>
          <p:nvPr>
            <p:ph type="title"/>
          </p:nvPr>
        </p:nvSpPr>
        <p:spPr>
          <a:xfrm>
            <a:off x="274350" y="16399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Issues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a great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way to keep track of bugs,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feature requests, and more.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>
            <a:spLocks noGrp="1"/>
          </p:cNvSpPr>
          <p:nvPr>
            <p:ph type="title"/>
          </p:nvPr>
        </p:nvSpPr>
        <p:spPr>
          <a:xfrm>
            <a:off x="237100" y="1636776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Projects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great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project management tool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creating to-do lists and communicating updates.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Project Ideas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Event Searcher:</a:t>
            </a:r>
            <a:endParaRPr b="1" dirty="0"/>
          </a:p>
        </p:txBody>
      </p:sp>
      <p:sp>
        <p:nvSpPr>
          <p:cNvPr id="1373" name="Google Shape;1373;p90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0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type in the name of their favorite sports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90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0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0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 sz="1800" dirty="0" err="1">
                <a:latin typeface="Roboto"/>
                <a:ea typeface="Roboto"/>
                <a:cs typeface="Roboto"/>
                <a:sym typeface="Roboto"/>
              </a:rPr>
              <a:t>SeatGeek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API, your web application points users to the time and location of the team’s next game.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90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web application also provides users with an eBay link to purchase memorabilia associated with the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9" name="Google Shape;1379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543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1352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99248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00" y="756498"/>
            <a:ext cx="1704124" cy="17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88" name="Google Shape;1388;p91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 Data API:</a:t>
            </a:r>
            <a:endParaRPr b="1"/>
          </a:p>
        </p:txBody>
      </p:sp>
      <p:sp>
        <p:nvSpPr>
          <p:cNvPr id="1389" name="Google Shape;1389;p91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91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unofficial UN Data API to search a user-specified country’s health records.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91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91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1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Use a secondary data source (Google Maps, Flickr, YouTube, etc.) to provide additional context or data.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91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 per capita government expenditures on health; number of physicians; deaths due to HIV, malaria, etc.; low-birth-weight newborns.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5" name="Google Shape;1395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46543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213521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99248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4" y="700726"/>
            <a:ext cx="3249910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404" name="Google Shape;1404;p92"/>
          <p:cNvSpPr txBox="1">
            <a:spLocks noGrp="1"/>
          </p:cNvSpPr>
          <p:nvPr>
            <p:ph type="subTitle" idx="1"/>
          </p:nvPr>
        </p:nvSpPr>
        <p:spPr>
          <a:xfrm>
            <a:off x="0" y="12691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Facial Recognition:</a:t>
            </a:r>
            <a:endParaRPr b="1"/>
          </a:p>
        </p:txBody>
      </p:sp>
      <p:sp>
        <p:nvSpPr>
          <p:cNvPr id="1405" name="Google Shape;1405;p92"/>
          <p:cNvSpPr/>
          <p:nvPr/>
        </p:nvSpPr>
        <p:spPr>
          <a:xfrm>
            <a:off x="1352550" y="2445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2"/>
          <p:cNvSpPr txBox="1">
            <a:spLocks noGrp="1"/>
          </p:cNvSpPr>
          <p:nvPr>
            <p:ph type="subTitle" idx="1"/>
          </p:nvPr>
        </p:nvSpPr>
        <p:spPr>
          <a:xfrm>
            <a:off x="12225" y="2464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Use the Face++ API.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2"/>
          <p:cNvSpPr/>
          <p:nvPr/>
        </p:nvSpPr>
        <p:spPr>
          <a:xfrm>
            <a:off x="1352550" y="3678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92"/>
          <p:cNvSpPr txBox="1">
            <a:spLocks noGrp="1"/>
          </p:cNvSpPr>
          <p:nvPr>
            <p:ph type="subTitle" idx="2"/>
          </p:nvPr>
        </p:nvSpPr>
        <p:spPr>
          <a:xfrm>
            <a:off x="-12225" y="3681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Allow users to provide a link to a facial image, and then provide viewers with information about the image’s gender, race, age, and whether they are wearing glasses.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9" name="Google Shape;1409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469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674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675" y="740188"/>
            <a:ext cx="1218811" cy="155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3"/>
          <p:cNvSpPr txBox="1">
            <a:spLocks noGrp="1"/>
          </p:cNvSpPr>
          <p:nvPr>
            <p:ph type="title"/>
          </p:nvPr>
        </p:nvSpPr>
        <p:spPr>
          <a:xfrm>
            <a:off x="237100" y="2393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Or just do your own thing.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Be creative! Be ambitious!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7" name="Google Shape;14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662" y="883675"/>
            <a:ext cx="1632677" cy="16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Focus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Made It to Project Week!</a:t>
            </a:r>
            <a:endParaRPr/>
          </a:p>
        </p:txBody>
      </p:sp>
      <p:cxnSp>
        <p:nvCxnSpPr>
          <p:cNvPr id="1052" name="Google Shape;105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Project Checklist</a:t>
            </a:r>
            <a:endParaRPr/>
          </a:p>
        </p:txBody>
      </p:sp>
      <p:sp>
        <p:nvSpPr>
          <p:cNvPr id="1428" name="Google Shape;1428;p95"/>
          <p:cNvSpPr/>
          <p:nvPr/>
        </p:nvSpPr>
        <p:spPr>
          <a:xfrm>
            <a:off x="1141275" y="9330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5"/>
          <p:cNvSpPr txBox="1">
            <a:spLocks noGrp="1"/>
          </p:cNvSpPr>
          <p:nvPr>
            <p:ph type="subTitle" idx="1"/>
          </p:nvPr>
        </p:nvSpPr>
        <p:spPr>
          <a:xfrm>
            <a:off x="-12150" y="969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Brainstorm possible project ideas.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95"/>
          <p:cNvSpPr/>
          <p:nvPr/>
        </p:nvSpPr>
        <p:spPr>
          <a:xfrm>
            <a:off x="1141350" y="15241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p95"/>
          <p:cNvSpPr/>
          <p:nvPr/>
        </p:nvSpPr>
        <p:spPr>
          <a:xfrm>
            <a:off x="1141350" y="21151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5"/>
          <p:cNvSpPr/>
          <p:nvPr/>
        </p:nvSpPr>
        <p:spPr>
          <a:xfrm>
            <a:off x="1141350" y="27062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95"/>
          <p:cNvSpPr txBox="1">
            <a:spLocks noGrp="1"/>
          </p:cNvSpPr>
          <p:nvPr>
            <p:ph type="subTitle" idx="2"/>
          </p:nvPr>
        </p:nvSpPr>
        <p:spPr>
          <a:xfrm>
            <a:off x="-12100" y="15440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lvl="0"/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BeginAPI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research.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95"/>
          <p:cNvSpPr txBox="1">
            <a:spLocks noGrp="1"/>
          </p:cNvSpPr>
          <p:nvPr>
            <p:ph type="subTitle" idx="3"/>
          </p:nvPr>
        </p:nvSpPr>
        <p:spPr>
          <a:xfrm>
            <a:off x="-12200" y="2135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an initial draft and sketch of the design.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95"/>
          <p:cNvSpPr txBox="1">
            <a:spLocks noGrp="1"/>
          </p:cNvSpPr>
          <p:nvPr>
            <p:ph type="subTitle" idx="4"/>
          </p:nvPr>
        </p:nvSpPr>
        <p:spPr>
          <a:xfrm>
            <a:off x="-12250" y="27262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short (1 page) proposal that contains the following: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6" name="Google Shape;1436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570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5440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35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9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36185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5"/>
          <p:cNvSpPr/>
          <p:nvPr/>
        </p:nvSpPr>
        <p:spPr>
          <a:xfrm>
            <a:off x="1712700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5"/>
          <p:cNvSpPr txBox="1">
            <a:spLocks noGrp="1"/>
          </p:cNvSpPr>
          <p:nvPr>
            <p:ph type="subTitle" idx="5"/>
          </p:nvPr>
        </p:nvSpPr>
        <p:spPr>
          <a:xfrm>
            <a:off x="684075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95"/>
          <p:cNvSpPr/>
          <p:nvPr/>
        </p:nvSpPr>
        <p:spPr>
          <a:xfrm>
            <a:off x="1712575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5"/>
          <p:cNvSpPr txBox="1">
            <a:spLocks noGrp="1"/>
          </p:cNvSpPr>
          <p:nvPr>
            <p:ph type="subTitle" idx="6"/>
          </p:nvPr>
        </p:nvSpPr>
        <p:spPr>
          <a:xfrm>
            <a:off x="708800" y="3297450"/>
            <a:ext cx="4234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title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95"/>
          <p:cNvSpPr/>
          <p:nvPr/>
        </p:nvSpPr>
        <p:spPr>
          <a:xfrm>
            <a:off x="1712575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 / Team Name</a:t>
            </a:r>
            <a:endParaRPr dirty="0"/>
          </a:p>
        </p:txBody>
      </p:sp>
      <p:pic>
        <p:nvPicPr>
          <p:cNvPr id="1446" name="Google Shape;144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5"/>
          <p:cNvSpPr/>
          <p:nvPr/>
        </p:nvSpPr>
        <p:spPr>
          <a:xfrm>
            <a:off x="5608675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5"/>
          <p:cNvSpPr txBox="1">
            <a:spLocks noGrp="1"/>
          </p:cNvSpPr>
          <p:nvPr>
            <p:ph type="subTitle" idx="8"/>
          </p:nvPr>
        </p:nvSpPr>
        <p:spPr>
          <a:xfrm>
            <a:off x="4580050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Rough breakdown of 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95"/>
          <p:cNvSpPr/>
          <p:nvPr/>
        </p:nvSpPr>
        <p:spPr>
          <a:xfrm>
            <a:off x="5608550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5"/>
          <p:cNvSpPr txBox="1">
            <a:spLocks noGrp="1"/>
          </p:cNvSpPr>
          <p:nvPr>
            <p:ph type="subTitle" idx="9"/>
          </p:nvPr>
        </p:nvSpPr>
        <p:spPr>
          <a:xfrm>
            <a:off x="4604775" y="3297450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 of the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95"/>
          <p:cNvSpPr/>
          <p:nvPr/>
        </p:nvSpPr>
        <p:spPr>
          <a:xfrm>
            <a:off x="5608550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5"/>
          <p:cNvSpPr txBox="1">
            <a:spLocks noGrp="1"/>
          </p:cNvSpPr>
          <p:nvPr>
            <p:ph type="subTitle" idx="13"/>
          </p:nvPr>
        </p:nvSpPr>
        <p:spPr>
          <a:xfrm>
            <a:off x="4604775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APIs to be used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5" name="Google Shape;1455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5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5BDE-A58C-2E4A-90E3-FF7B0EB2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Project Week (6:35 – 6:45,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6D4EB3-0646-6F45-80DD-033D6F505C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5279E-2D03-F949-9A28-3DE9ABEBFD4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We will be going over collaborative workflows with Git before diving into working on projects.</a:t>
            </a:r>
          </a:p>
          <a:p>
            <a:endParaRPr lang="en-US" dirty="0"/>
          </a:p>
          <a:p>
            <a:r>
              <a:rPr lang="en-US" dirty="0"/>
              <a:t>In addition to just using Git and </a:t>
            </a:r>
            <a:r>
              <a:rPr lang="en-US" dirty="0" err="1"/>
              <a:t>Github</a:t>
            </a:r>
            <a:r>
              <a:rPr lang="en-US" dirty="0"/>
              <a:t> to push up our </a:t>
            </a:r>
            <a:r>
              <a:rPr lang="en-US" i="1" dirty="0"/>
              <a:t>own</a:t>
            </a:r>
            <a:r>
              <a:rPr lang="en-US" dirty="0"/>
              <a:t> code, </a:t>
            </a:r>
          </a:p>
          <a:p>
            <a:r>
              <a:rPr lang="en-US" dirty="0"/>
              <a:t>these powerful tools allow allows multiple developers to work on the same codebase independently of each other.</a:t>
            </a:r>
          </a:p>
          <a:p>
            <a:endParaRPr lang="en-US" dirty="0"/>
          </a:p>
          <a:p>
            <a:r>
              <a:rPr lang="en-US" dirty="0"/>
              <a:t>You should sit with your groups during today's activities and work to follow along with the examples.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2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D2D0-BABA-6A48-8E4A-74603B1C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Project Week (6:35 – 6:45, 10 mins)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030FB6-514C-FA45-8C84-DB38C4E07EC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43569-C1A5-5545-8827-11C0B45FF57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a  free mockup tool</a:t>
            </a:r>
          </a:p>
          <a:p>
            <a:pPr lvl="1"/>
            <a:r>
              <a:rPr lang="en-US" dirty="0">
                <a:hlinkClick r:id="rId2"/>
              </a:rPr>
              <a:t>pencil project</a:t>
            </a:r>
            <a:r>
              <a:rPr lang="en-US" dirty="0"/>
              <a:t> is a free open-source desktop GUI prototyping tool. </a:t>
            </a:r>
          </a:p>
          <a:p>
            <a:endParaRPr lang="en-US" dirty="0"/>
          </a:p>
          <a:p>
            <a:r>
              <a:rPr lang="en-US" dirty="0"/>
              <a:t>In Day 2 of Project Instruction </a:t>
            </a:r>
          </a:p>
          <a:p>
            <a:r>
              <a:rPr lang="en-US" dirty="0"/>
              <a:t>We will be showing you how to use </a:t>
            </a:r>
            <a:r>
              <a:rPr lang="en-US" b="1" dirty="0"/>
              <a:t>GitHub Projects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let you know this ahead of time so you don't use Trello or another board. 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Week at a Glance: This Week (6:35 – 6:45 10 mins)</a:t>
            </a:r>
            <a:endParaRPr dirty="0"/>
          </a:p>
        </p:txBody>
      </p:sp>
      <p:sp>
        <p:nvSpPr>
          <p:cNvPr id="1058" name="Google Shape;1058;p71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1:</a:t>
            </a:r>
            <a:endParaRPr sz="1400" b="1"/>
          </a:p>
        </p:txBody>
      </p:sp>
      <p:sp>
        <p:nvSpPr>
          <p:cNvPr id="1059" name="Google Shape;1059;p71"/>
          <p:cNvSpPr/>
          <p:nvPr/>
        </p:nvSpPr>
        <p:spPr>
          <a:xfrm>
            <a:off x="1003875" y="29204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1"/>
          <p:cNvSpPr txBox="1">
            <a:spLocks noGrp="1"/>
          </p:cNvSpPr>
          <p:nvPr>
            <p:ph type="subTitle" idx="1"/>
          </p:nvPr>
        </p:nvSpPr>
        <p:spPr>
          <a:xfrm>
            <a:off x="-150" y="29205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initial design work.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71"/>
          <p:cNvSpPr/>
          <p:nvPr/>
        </p:nvSpPr>
        <p:spPr>
          <a:xfrm>
            <a:off x="1003900" y="205905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1"/>
          <p:cNvSpPr txBox="1">
            <a:spLocks noGrp="1"/>
          </p:cNvSpPr>
          <p:nvPr>
            <p:ph type="subTitle" idx="2"/>
          </p:nvPr>
        </p:nvSpPr>
        <p:spPr>
          <a:xfrm>
            <a:off x="-24725" y="2059175"/>
            <a:ext cx="41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Outline project ideas.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71"/>
          <p:cNvSpPr/>
          <p:nvPr/>
        </p:nvSpPr>
        <p:spPr>
          <a:xfrm>
            <a:off x="1003775" y="24971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1"/>
          <p:cNvSpPr txBox="1">
            <a:spLocks noGrp="1"/>
          </p:cNvSpPr>
          <p:nvPr>
            <p:ph type="subTitle" idx="3"/>
          </p:nvPr>
        </p:nvSpPr>
        <p:spPr>
          <a:xfrm>
            <a:off x="0" y="2497300"/>
            <a:ext cx="4346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Submit project proposal for approval.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71"/>
          <p:cNvSpPr/>
          <p:nvPr/>
        </p:nvSpPr>
        <p:spPr>
          <a:xfrm>
            <a:off x="1003775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71"/>
          <p:cNvSpPr txBox="1">
            <a:spLocks noGrp="1"/>
          </p:cNvSpPr>
          <p:nvPr>
            <p:ph type="subTitle" idx="4"/>
          </p:nvPr>
        </p:nvSpPr>
        <p:spPr>
          <a:xfrm>
            <a:off x="0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Divide into groups.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71"/>
          <p:cNvSpPr/>
          <p:nvPr/>
        </p:nvSpPr>
        <p:spPr>
          <a:xfrm>
            <a:off x="1003775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1"/>
          <p:cNvSpPr txBox="1">
            <a:spLocks noGrp="1"/>
          </p:cNvSpPr>
          <p:nvPr>
            <p:ph type="subTitle" idx="5"/>
          </p:nvPr>
        </p:nvSpPr>
        <p:spPr>
          <a:xfrm>
            <a:off x="0" y="1620925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researching APIs.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9" name="Google Shape;1069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1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1"/>
          <p:cNvSpPr txBox="1">
            <a:spLocks noGrp="1"/>
          </p:cNvSpPr>
          <p:nvPr>
            <p:ph type="subTitle" idx="1"/>
          </p:nvPr>
        </p:nvSpPr>
        <p:spPr>
          <a:xfrm>
            <a:off x="4391275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2: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75" name="Google Shape;1075;p71"/>
          <p:cNvSpPr/>
          <p:nvPr/>
        </p:nvSpPr>
        <p:spPr>
          <a:xfrm>
            <a:off x="5395050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1"/>
          <p:cNvSpPr txBox="1">
            <a:spLocks noGrp="1"/>
          </p:cNvSpPr>
          <p:nvPr>
            <p:ph type="subTitle" idx="6"/>
          </p:nvPr>
        </p:nvSpPr>
        <p:spPr>
          <a:xfrm>
            <a:off x="4391275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Dive in to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71"/>
          <p:cNvSpPr/>
          <p:nvPr/>
        </p:nvSpPr>
        <p:spPr>
          <a:xfrm>
            <a:off x="5395050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71"/>
          <p:cNvSpPr txBox="1">
            <a:spLocks noGrp="1"/>
          </p:cNvSpPr>
          <p:nvPr>
            <p:ph type="subTitle" idx="7"/>
          </p:nvPr>
        </p:nvSpPr>
        <p:spPr>
          <a:xfrm>
            <a:off x="4391275" y="1620925"/>
            <a:ext cx="446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 closely with instructors and TAs.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1"/>
          <p:cNvSpPr txBox="1">
            <a:spLocks noGrp="1"/>
          </p:cNvSpPr>
          <p:nvPr>
            <p:ph type="subTitle" idx="1"/>
          </p:nvPr>
        </p:nvSpPr>
        <p:spPr>
          <a:xfrm>
            <a:off x="4403575" y="231152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3: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82" name="Google Shape;1082;p71"/>
          <p:cNvSpPr/>
          <p:nvPr/>
        </p:nvSpPr>
        <p:spPr>
          <a:xfrm>
            <a:off x="5407350" y="26658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1"/>
          <p:cNvSpPr txBox="1">
            <a:spLocks noGrp="1"/>
          </p:cNvSpPr>
          <p:nvPr>
            <p:ph type="subTitle" idx="8"/>
          </p:nvPr>
        </p:nvSpPr>
        <p:spPr>
          <a:xfrm>
            <a:off x="4403575" y="26659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Continue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4" name="Google Shape;1084;p71"/>
          <p:cNvPicPr preferRelativeResize="0"/>
          <p:nvPr/>
        </p:nvPicPr>
        <p:blipFill rotWithShape="1">
          <a:blip r:embed="rId5">
            <a:alphaModFix/>
          </a:blip>
          <a:srcRect t="2552" b="2561"/>
          <a:stretch/>
        </p:blipFill>
        <p:spPr>
          <a:xfrm>
            <a:off x="4833343" y="2668822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Week at a Glance: Next Week (6:35 – 6:45 10 mins) </a:t>
            </a:r>
            <a:endParaRPr dirty="0"/>
          </a:p>
        </p:txBody>
      </p:sp>
      <p:sp>
        <p:nvSpPr>
          <p:cNvPr id="1090" name="Google Shape;1090;p72"/>
          <p:cNvSpPr txBox="1">
            <a:spLocks noGrp="1"/>
          </p:cNvSpPr>
          <p:nvPr>
            <p:ph type="subTitle" idx="1"/>
          </p:nvPr>
        </p:nvSpPr>
        <p:spPr>
          <a:xfrm>
            <a:off x="0" y="752175"/>
            <a:ext cx="5206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4:</a:t>
            </a:r>
            <a:endParaRPr sz="1400" b="1"/>
          </a:p>
        </p:txBody>
      </p:sp>
      <p:sp>
        <p:nvSpPr>
          <p:cNvPr id="1091" name="Google Shape;1091;p7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2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2"/>
          <p:cNvSpPr txBox="1">
            <a:spLocks noGrp="1"/>
          </p:cNvSpPr>
          <p:nvPr>
            <p:ph type="subTitle" idx="2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2"/>
          <p:cNvSpPr txBox="1">
            <a:spLocks noGrp="1"/>
          </p:cNvSpPr>
          <p:nvPr>
            <p:ph type="subTitle" idx="3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for presentations.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7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72"/>
          <p:cNvSpPr txBox="1">
            <a:spLocks noGrp="1"/>
          </p:cNvSpPr>
          <p:nvPr>
            <p:ph type="subTitle" idx="4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 presentations!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9" name="Google Shape;1099;p72"/>
          <p:cNvPicPr preferRelativeResize="0"/>
          <p:nvPr/>
        </p:nvPicPr>
        <p:blipFill rotWithShape="1">
          <a:blip r:embed="rId3">
            <a:alphaModFix/>
          </a:blip>
          <a:srcRect t="2615" b="260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72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2"/>
          <p:cNvPicPr preferRelativeResize="0"/>
          <p:nvPr/>
        </p:nvPicPr>
        <p:blipFill rotWithShape="1">
          <a:blip r:embed="rId5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2"/>
          <p:cNvSpPr txBox="1">
            <a:spLocks noGrp="1"/>
          </p:cNvSpPr>
          <p:nvPr>
            <p:ph type="subTitle" idx="1"/>
          </p:nvPr>
        </p:nvSpPr>
        <p:spPr>
          <a:xfrm>
            <a:off x="0" y="1832475"/>
            <a:ext cx="5152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5: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104" name="Google Shape;1104;p72"/>
          <p:cNvSpPr txBox="1">
            <a:spLocks noGrp="1"/>
          </p:cNvSpPr>
          <p:nvPr>
            <p:ph type="subTitle" idx="1"/>
          </p:nvPr>
        </p:nvSpPr>
        <p:spPr>
          <a:xfrm>
            <a:off x="0" y="3399250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6:</a:t>
            </a:r>
            <a:endParaRPr sz="1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The Great Push (6:35 – 6:45 10 mins)</a:t>
            </a:r>
            <a:endParaRPr dirty="0"/>
          </a:p>
        </p:txBody>
      </p:sp>
      <p:sp>
        <p:nvSpPr>
          <p:cNvPr id="1111" name="Google Shape;1111;p73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73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Take Project Week seriously.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73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73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Project Week as an opportunity to push yourself and prove what you know.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3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Because you DO know!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7" name="Google Shape;1117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88774-3237-7F4F-89A3-F6CAC831C8C9}"/>
              </a:ext>
            </a:extLst>
          </p:cNvPr>
          <p:cNvSpPr txBox="1"/>
          <p:nvPr/>
        </p:nvSpPr>
        <p:spPr>
          <a:xfrm>
            <a:off x="1030207" y="3543062"/>
            <a:ext cx="68002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Today:</a:t>
            </a:r>
          </a:p>
          <a:p>
            <a:r>
              <a:rPr lang="en-US" dirty="0"/>
              <a:t>	Deliver a half page proposal to instructors by end of class. </a:t>
            </a:r>
          </a:p>
          <a:p>
            <a:r>
              <a:rPr lang="en-US" dirty="0"/>
              <a:t>	You can just slack me the file. </a:t>
            </a:r>
          </a:p>
          <a:p>
            <a:r>
              <a:rPr lang="en-US" dirty="0"/>
              <a:t>	This won’t be kept for official purposes. </a:t>
            </a:r>
          </a:p>
          <a:p>
            <a:r>
              <a:rPr lang="en-US" dirty="0"/>
              <a:t>	It is merely so we have a way to review their final plans for feasibility.</a:t>
            </a: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Teams</a:t>
            </a:r>
            <a:br>
              <a:rPr lang="en" dirty="0"/>
            </a:br>
            <a:r>
              <a:rPr lang="en" dirty="0"/>
              <a:t>Break into your teams</a:t>
            </a:r>
            <a:endParaRPr dirty="0"/>
          </a:p>
        </p:txBody>
      </p:sp>
      <p:sp>
        <p:nvSpPr>
          <p:cNvPr id="1125" name="Google Shape;1125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972</Words>
  <Application>Microsoft Macintosh PowerPoint</Application>
  <PresentationFormat>On-screen Show (16:9)</PresentationFormat>
  <Paragraphs>195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Roboto Thin</vt:lpstr>
      <vt:lpstr>Roboto</vt:lpstr>
      <vt:lpstr>Amatic SC</vt:lpstr>
      <vt:lpstr>Roboto Medium</vt:lpstr>
      <vt:lpstr>Roboto Light</vt:lpstr>
      <vt:lpstr>Inconsolata</vt:lpstr>
      <vt:lpstr>Simple Light</vt:lpstr>
      <vt:lpstr>Unbranded</vt:lpstr>
      <vt:lpstr>Lesson 8.1</vt:lpstr>
      <vt:lpstr>Project Week Overview</vt:lpstr>
      <vt:lpstr>You Made It to Project Week!</vt:lpstr>
      <vt:lpstr>Welcome to Project Week (6:35 – 6:45, 10 mins)</vt:lpstr>
      <vt:lpstr>Welcome to Project Week (6:35 – 6:45, 10 mins)</vt:lpstr>
      <vt:lpstr>Project Week at a Glance: This Week (6:35 – 6:45 10 mins)</vt:lpstr>
      <vt:lpstr>Project Week at a Glance: Next Week (6:35 – 6:45 10 mins) </vt:lpstr>
      <vt:lpstr>The Great Push (6:35 – 6:45 10 mins)</vt:lpstr>
      <vt:lpstr>Project Teams Break into your teams</vt:lpstr>
      <vt:lpstr>Project Requirements (6:45 – 6:</vt:lpstr>
      <vt:lpstr>Bonus</vt:lpstr>
      <vt:lpstr>Presentation Requirements</vt:lpstr>
      <vt:lpstr>Metrics</vt:lpstr>
      <vt:lpstr>Project Metrics</vt:lpstr>
      <vt:lpstr>Awards</vt:lpstr>
      <vt:lpstr>API Suggestions</vt:lpstr>
      <vt:lpstr>API Suggestions</vt:lpstr>
      <vt:lpstr>API Suggestions</vt:lpstr>
      <vt:lpstr>Tools</vt:lpstr>
      <vt:lpstr>Collaboration Is Critical!</vt:lpstr>
      <vt:lpstr>GitHub Pull Requests </vt:lpstr>
      <vt:lpstr>GitHub Issues are a great  way to keep track of bugs,  feature requests, and more.</vt:lpstr>
      <vt:lpstr>GitHub Projects is a great project management tool for creating to-do lists and communicating updates.</vt:lpstr>
      <vt:lpstr>Example Project Ideas  </vt:lpstr>
      <vt:lpstr>Example Project Ideas</vt:lpstr>
      <vt:lpstr>Example Project Ideas</vt:lpstr>
      <vt:lpstr>Example Project Ideas</vt:lpstr>
      <vt:lpstr>Or just do your own thing.  Be creative! Be ambitious! </vt:lpstr>
      <vt:lpstr>Today’s Focus</vt:lpstr>
      <vt:lpstr>Today’s Project Checklist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8.1</dc:title>
  <cp:lastModifiedBy>Greg Smith</cp:lastModifiedBy>
  <cp:revision>21</cp:revision>
  <dcterms:modified xsi:type="dcterms:W3CDTF">2019-06-28T00:22:03Z</dcterms:modified>
</cp:coreProperties>
</file>